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92" r:id="rId4"/>
    <p:sldId id="258" r:id="rId5"/>
    <p:sldId id="264" r:id="rId6"/>
    <p:sldId id="269" r:id="rId7"/>
    <p:sldId id="265" r:id="rId8"/>
    <p:sldId id="271" r:id="rId9"/>
    <p:sldId id="266" r:id="rId10"/>
    <p:sldId id="267" r:id="rId11"/>
    <p:sldId id="272" r:id="rId12"/>
    <p:sldId id="280" r:id="rId13"/>
    <p:sldId id="273" r:id="rId14"/>
    <p:sldId id="274" r:id="rId15"/>
    <p:sldId id="275" r:id="rId16"/>
    <p:sldId id="276" r:id="rId17"/>
    <p:sldId id="278" r:id="rId18"/>
    <p:sldId id="281" r:id="rId19"/>
    <p:sldId id="282" r:id="rId20"/>
    <p:sldId id="283" r:id="rId21"/>
    <p:sldId id="286" r:id="rId22"/>
    <p:sldId id="259" r:id="rId23"/>
    <p:sldId id="261" r:id="rId24"/>
    <p:sldId id="262" r:id="rId25"/>
    <p:sldId id="263" r:id="rId26"/>
    <p:sldId id="293" r:id="rId27"/>
    <p:sldId id="299" r:id="rId28"/>
    <p:sldId id="290" r:id="rId29"/>
    <p:sldId id="291" r:id="rId30"/>
    <p:sldId id="295" r:id="rId31"/>
    <p:sldId id="297" r:id="rId32"/>
    <p:sldId id="289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4F81BD"/>
    <a:srgbClr val="EAEAEA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296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EBC0-642F-4B7E-AB41-86647C3A552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0163F-6FAD-49E2-8297-C6DDB816A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163F-6FAD-49E2-8297-C6DDB816A46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5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8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3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7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32756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51730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116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80403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025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53084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62717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23032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37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9322668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3629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8409"/>
      </p:ext>
    </p:extLst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1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3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5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4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8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D850-273B-4929-A648-0A1A2061DAB8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63E8-D413-4767-BB4E-4FA338447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40ACB7-FE70-4521-9578-616B2BC2631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27.11.2015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BFBD3D-B3C2-42CC-8752-7EC0A624D92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69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аписание 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  с  парными  согласными 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в  корне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634" y="52129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18890" y="3243711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844616" y="3154361"/>
            <a:ext cx="612000" cy="612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5488616" y="3117783"/>
            <a:ext cx="612000" cy="612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18890" y="3153783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Выноска-облако 49"/>
          <p:cNvSpPr/>
          <p:nvPr/>
        </p:nvSpPr>
        <p:spPr>
          <a:xfrm rot="21114095">
            <a:off x="6642573" y="2383725"/>
            <a:ext cx="1907233" cy="748987"/>
          </a:xfrm>
          <a:prstGeom prst="cloudCallout">
            <a:avLst>
              <a:gd name="adj1" fmla="val -25834"/>
              <a:gd name="adj2" fmla="val 145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Неверно!</a:t>
            </a:r>
            <a:endParaRPr lang="ru-RU" dirty="0"/>
          </a:p>
        </p:txBody>
      </p:sp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2378265" y="311291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8966" y="3168144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" b="100000" l="0" r="100000">
                        <a14:foregroundMark x1="17000" y1="77439" x2="17000" y2="77439"/>
                        <a14:foregroundMark x1="82500" y1="83537" x2="82500" y2="83537"/>
                        <a14:foregroundMark x1="59000" y1="51829" x2="59000" y2="51829"/>
                        <a14:foregroundMark x1="35500" y1="25000" x2="35500" y2="25000"/>
                        <a14:foregroundMark x1="21500" y1="42073" x2="21500" y2="42073"/>
                        <a14:foregroundMark x1="48500" y1="9146" x2="48500" y2="9146"/>
                        <a14:foregroundMark x1="69500" y1="10366" x2="69500" y2="10366"/>
                        <a14:foregroundMark x1="83500" y1="30488" x2="83500" y2="30488"/>
                        <a14:foregroundMark x1="88500" y1="47561" x2="88500" y2="47561"/>
                        <a14:foregroundMark x1="33500" y1="67683" x2="33500" y2="67683"/>
                        <a14:foregroundMark x1="73000" y1="23171" x2="73000" y2="23171"/>
                        <a14:foregroundMark x1="58000" y1="14634" x2="58000" y2="14634"/>
                        <a14:foregroundMark x1="33500" y1="37805" x2="33500" y2="37805"/>
                        <a14:foregroundMark x1="85000" y1="60366" x2="85000" y2="60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110682"/>
            <a:ext cx="1905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hlinkClick r:id="rId7" action="ppaction://hlinksldjump"/>
          </p:cNvPr>
          <p:cNvSpPr/>
          <p:nvPr/>
        </p:nvSpPr>
        <p:spPr>
          <a:xfrm>
            <a:off x="2370396" y="308929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84616" y="3980671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18890" y="3243711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6829" y="4070707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6" name="7-конечная звезда 45"/>
          <p:cNvSpPr/>
          <p:nvPr/>
        </p:nvSpPr>
        <p:spPr>
          <a:xfrm>
            <a:off x="5589537" y="3959737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7" name="7-конечная звезда 46"/>
          <p:cNvSpPr/>
          <p:nvPr/>
        </p:nvSpPr>
        <p:spPr>
          <a:xfrm>
            <a:off x="844616" y="3980671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г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5524616" y="3944671"/>
            <a:ext cx="612000" cy="612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844616" y="4070707"/>
            <a:ext cx="576000" cy="576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2" y="7937"/>
            <a:ext cx="9181171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84616" y="3980671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18890" y="3168144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6829" y="4070707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6" name="7-конечная звезда 45"/>
          <p:cNvSpPr/>
          <p:nvPr/>
        </p:nvSpPr>
        <p:spPr>
          <a:xfrm>
            <a:off x="5590043" y="3998707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7" name="7-конечная звезда 46"/>
          <p:cNvSpPr/>
          <p:nvPr/>
        </p:nvSpPr>
        <p:spPr>
          <a:xfrm>
            <a:off x="844616" y="3980671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г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Выноска-облако 49"/>
          <p:cNvSpPr/>
          <p:nvPr/>
        </p:nvSpPr>
        <p:spPr>
          <a:xfrm rot="21114095">
            <a:off x="6642572" y="2519906"/>
            <a:ext cx="1907233" cy="748987"/>
          </a:xfrm>
          <a:prstGeom prst="cloudCallout">
            <a:avLst>
              <a:gd name="adj1" fmla="val -25834"/>
              <a:gd name="adj2" fmla="val 145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Неверно!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2378265" y="294655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84616" y="3980671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77231" y="269990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18890" y="3125394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6829" y="4070707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6" name="7-конечная звезда 45"/>
          <p:cNvSpPr/>
          <p:nvPr/>
        </p:nvSpPr>
        <p:spPr>
          <a:xfrm>
            <a:off x="5589537" y="3959737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7" name="7-конечная звезда 46"/>
          <p:cNvSpPr/>
          <p:nvPr/>
        </p:nvSpPr>
        <p:spPr>
          <a:xfrm>
            <a:off x="844616" y="3980671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г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" b="100000" l="0" r="100000">
                        <a14:foregroundMark x1="17000" y1="77439" x2="17000" y2="77439"/>
                        <a14:foregroundMark x1="82500" y1="83537" x2="82500" y2="83537"/>
                        <a14:foregroundMark x1="59000" y1="51829" x2="59000" y2="51829"/>
                        <a14:foregroundMark x1="35500" y1="25000" x2="35500" y2="25000"/>
                        <a14:foregroundMark x1="21500" y1="42073" x2="21500" y2="42073"/>
                        <a14:foregroundMark x1="48500" y1="9146" x2="48500" y2="9146"/>
                        <a14:foregroundMark x1="69500" y1="10366" x2="69500" y2="10366"/>
                        <a14:foregroundMark x1="83500" y1="30488" x2="83500" y2="30488"/>
                        <a14:foregroundMark x1="88500" y1="47561" x2="88500" y2="47561"/>
                        <a14:foregroundMark x1="33500" y1="67683" x2="33500" y2="67683"/>
                        <a14:foregroundMark x1="73000" y1="23171" x2="73000" y2="23171"/>
                        <a14:foregroundMark x1="58000" y1="14634" x2="58000" y2="14634"/>
                        <a14:foregroundMark x1="33500" y1="37805" x2="33500" y2="37805"/>
                        <a14:foregroundMark x1="85000" y1="60366" x2="85000" y2="60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65" y="2207263"/>
            <a:ext cx="1905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hlinkClick r:id="rId7" action="ppaction://hlinksldjump"/>
          </p:cNvPr>
          <p:cNvSpPr/>
          <p:nvPr/>
        </p:nvSpPr>
        <p:spPr>
          <a:xfrm>
            <a:off x="2477231" y="215163"/>
            <a:ext cx="4387469" cy="628855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84616" y="3980671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84616" y="4883233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 рука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8966" y="3153783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6829" y="4070707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82621" y="497326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6" name="7-конечная звезда 45"/>
          <p:cNvSpPr/>
          <p:nvPr/>
        </p:nvSpPr>
        <p:spPr>
          <a:xfrm>
            <a:off x="5589537" y="3959737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7" name="7-конечная звезда 46"/>
          <p:cNvSpPr/>
          <p:nvPr/>
        </p:nvSpPr>
        <p:spPr>
          <a:xfrm>
            <a:off x="844616" y="3980671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г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8" name="7-конечная звезда 47"/>
          <p:cNvSpPr/>
          <p:nvPr/>
        </p:nvSpPr>
        <p:spPr>
          <a:xfrm>
            <a:off x="5600885" y="490103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ф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9" name="7-конечная звезда 48"/>
          <p:cNvSpPr/>
          <p:nvPr/>
        </p:nvSpPr>
        <p:spPr>
          <a:xfrm>
            <a:off x="859371" y="483839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в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152" y="529592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542616" y="4903233"/>
            <a:ext cx="576000" cy="576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808616" y="4903233"/>
            <a:ext cx="576000" cy="576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84616" y="3980671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84616" y="4883233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 рука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8966" y="3153783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6829" y="4070707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82621" y="497326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6" name="7-конечная звезда 45"/>
          <p:cNvSpPr/>
          <p:nvPr/>
        </p:nvSpPr>
        <p:spPr>
          <a:xfrm>
            <a:off x="5589537" y="3959737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7" name="7-конечная звезда 46"/>
          <p:cNvSpPr/>
          <p:nvPr/>
        </p:nvSpPr>
        <p:spPr>
          <a:xfrm>
            <a:off x="844616" y="3980671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г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8" name="7-конечная звезда 47"/>
          <p:cNvSpPr/>
          <p:nvPr/>
        </p:nvSpPr>
        <p:spPr>
          <a:xfrm>
            <a:off x="5600885" y="490103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ф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9" name="7-конечная звезда 48"/>
          <p:cNvSpPr/>
          <p:nvPr/>
        </p:nvSpPr>
        <p:spPr>
          <a:xfrm>
            <a:off x="859371" y="483839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в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Выноска-облако 49"/>
          <p:cNvSpPr/>
          <p:nvPr/>
        </p:nvSpPr>
        <p:spPr>
          <a:xfrm rot="21114095">
            <a:off x="6642572" y="2519906"/>
            <a:ext cx="1907233" cy="748987"/>
          </a:xfrm>
          <a:prstGeom prst="cloudCallout">
            <a:avLst>
              <a:gd name="adj1" fmla="val -25834"/>
              <a:gd name="adj2" fmla="val 145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Неверно!</a:t>
            </a:r>
            <a:endParaRPr lang="ru-RU" dirty="0"/>
          </a:p>
        </p:txBody>
      </p:sp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2378265" y="286627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4616" y="3078108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Колючий  ёр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84616" y="3980671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84616" y="4883233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 рука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8966" y="3153783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6829" y="4070707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82621" y="497326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ш</a:t>
            </a:r>
          </a:p>
        </p:txBody>
      </p:sp>
      <p:sp>
        <p:nvSpPr>
          <p:cNvPr id="44" name="7-конечная звезда 43"/>
          <p:cNvSpPr/>
          <p:nvPr/>
        </p:nvSpPr>
        <p:spPr>
          <a:xfrm>
            <a:off x="5560616" y="3153783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844616" y="308814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6" name="7-конечная звезда 45"/>
          <p:cNvSpPr/>
          <p:nvPr/>
        </p:nvSpPr>
        <p:spPr>
          <a:xfrm>
            <a:off x="5589537" y="3959737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к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7" name="7-конечная звезда 46"/>
          <p:cNvSpPr/>
          <p:nvPr/>
        </p:nvSpPr>
        <p:spPr>
          <a:xfrm>
            <a:off x="844616" y="3980671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г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8" name="7-конечная звезда 47"/>
          <p:cNvSpPr/>
          <p:nvPr/>
        </p:nvSpPr>
        <p:spPr>
          <a:xfrm>
            <a:off x="5600885" y="490103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ф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9" name="7-конечная звезда 48"/>
          <p:cNvSpPr/>
          <p:nvPr/>
        </p:nvSpPr>
        <p:spPr>
          <a:xfrm>
            <a:off x="859371" y="483839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в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" b="100000" l="0" r="100000">
                        <a14:foregroundMark x1="17000" y1="77439" x2="17000" y2="77439"/>
                        <a14:foregroundMark x1="82500" y1="83537" x2="82500" y2="83537"/>
                        <a14:foregroundMark x1="59000" y1="51829" x2="59000" y2="51829"/>
                        <a14:foregroundMark x1="35500" y1="25000" x2="35500" y2="25000"/>
                        <a14:foregroundMark x1="21500" y1="42073" x2="21500" y2="42073"/>
                        <a14:foregroundMark x1="48500" y1="9146" x2="48500" y2="9146"/>
                        <a14:foregroundMark x1="69500" y1="10366" x2="69500" y2="10366"/>
                        <a14:foregroundMark x1="83500" y1="30488" x2="83500" y2="30488"/>
                        <a14:foregroundMark x1="88500" y1="47561" x2="88500" y2="47561"/>
                        <a14:foregroundMark x1="33500" y1="67683" x2="33500" y2="67683"/>
                        <a14:foregroundMark x1="73000" y1="23171" x2="73000" y2="23171"/>
                        <a14:foregroundMark x1="58000" y1="14634" x2="58000" y2="14634"/>
                        <a14:foregroundMark x1="33500" y1="37805" x2="33500" y2="37805"/>
                        <a14:foregroundMark x1="85000" y1="60366" x2="85000" y2="60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64" y="2066042"/>
            <a:ext cx="1905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hlinkClick r:id="rId7" action="ppaction://hlinksldjump"/>
          </p:cNvPr>
          <p:cNvSpPr/>
          <p:nvPr/>
        </p:nvSpPr>
        <p:spPr>
          <a:xfrm>
            <a:off x="2368692" y="269990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04"/>
            <a:ext cx="9144000" cy="70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47" y="2996952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encrypted-tbn2.gstatic.com/images?q=tbn:ANd9GcQiiaxJ6tIW6PjvlfaqpyyWO2hCwKiMx_Hqaq1jmnK6yw9fv7r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29" l="0" r="100000">
                        <a14:foregroundMark x1="17422" y1="46857" x2="17422" y2="46857"/>
                        <a14:foregroundMark x1="10105" y1="69714" x2="10105" y2="69714"/>
                        <a14:foregroundMark x1="44251" y1="56571" x2="44251" y2="56571"/>
                        <a14:foregroundMark x1="66899" y1="57714" x2="66899" y2="57714"/>
                        <a14:foregroundMark x1="85017" y1="38857" x2="85017" y2="38857"/>
                        <a14:foregroundMark x1="85017" y1="72571" x2="85017" y2="72571"/>
                        <a14:backgroundMark x1="9059" y1="17714" x2="9059" y2="17714"/>
                        <a14:backgroundMark x1="93031" y1="14857" x2="93031" y2="14857"/>
                        <a14:backgroundMark x1="94077" y1="85714" x2="94077" y2="85714"/>
                        <a14:backgroundMark x1="12544" y1="93714" x2="12544" y2="93714"/>
                        <a14:backgroundMark x1="31010" y1="14857" x2="31010" y2="14857"/>
                        <a14:backgroundMark x1="75261" y1="16000" x2="75261" y2="16000"/>
                        <a14:backgroundMark x1="60627" y1="14857" x2="60627" y2="14857"/>
                        <a14:backgroundMark x1="20557" y1="17714" x2="20557" y2="17714"/>
                        <a14:backgroundMark x1="83275" y1="14857" x2="83275" y2="14857"/>
                        <a14:backgroundMark x1="65505" y1="25714" x2="65505" y2="25714"/>
                        <a14:backgroundMark x1="35192" y1="25714" x2="35192" y2="25714"/>
                        <a14:backgroundMark x1="24739" y1="22857" x2="24739" y2="22857"/>
                        <a14:backgroundMark x1="2091" y1="73143" x2="2091" y2="73143"/>
                        <a14:backgroundMark x1="3484" y1="66857" x2="348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4" y="335818"/>
            <a:ext cx="6000103" cy="43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555776" y="1772816"/>
            <a:ext cx="2739281" cy="1712931"/>
          </a:xfrm>
          <a:prstGeom prst="cloudCallout">
            <a:avLst>
              <a:gd name="adj1" fmla="val 112224"/>
              <a:gd name="adj2" fmla="val 59161"/>
            </a:avLst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Вы  просто –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у</a:t>
            </a:r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мники и умницы!</a:t>
            </a:r>
            <a:endParaRPr lang="ru-RU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95779" y="620688"/>
            <a:ext cx="5400600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урока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5377" y="1991803"/>
            <a:ext cx="5400000" cy="97883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 находить в корне слова парную согласную.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75377" y="3402221"/>
            <a:ext cx="5400000" cy="9600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проверочные и проверяемые слова.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5377" y="4793880"/>
            <a:ext cx="5400000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подбирать проверочное слово.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4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тмич.с хлопками для спор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1805" y="3512634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8197" y="95631"/>
            <a:ext cx="4107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Танцевальная </a:t>
            </a:r>
            <a:r>
              <a:rPr lang="ru-RU" sz="24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физминутка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94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Ло….ка,    тетра….ка,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18" y="5927"/>
            <a:ext cx="9223625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9921" y="971318"/>
            <a:ext cx="7524837" cy="103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Ло…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   тетра…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347289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чк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 ;  -</a:t>
            </a:r>
            <a:r>
              <a:rPr lang="ru-RU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чк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 ;  -</a:t>
            </a:r>
            <a:r>
              <a:rPr lang="ru-RU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е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ньк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-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744" y="1315246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ж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4594" y="1315246"/>
            <a:ext cx="50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ж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07586" y="1284277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7805009" flipV="1">
            <a:off x="4568890" y="1483689"/>
            <a:ext cx="144000" cy="144000"/>
          </a:xfrm>
          <a:prstGeom prst="halfFrame">
            <a:avLst>
              <a:gd name="adj1" fmla="val 11891"/>
              <a:gd name="adj2" fmla="val 9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/>
          <p:cNvSpPr/>
          <p:nvPr/>
        </p:nvSpPr>
        <p:spPr>
          <a:xfrm rot="7805009" flipV="1">
            <a:off x="2050531" y="1464962"/>
            <a:ext cx="144000" cy="144000"/>
          </a:xfrm>
          <a:prstGeom prst="halfFrame">
            <a:avLst>
              <a:gd name="adj1" fmla="val 11891"/>
              <a:gd name="adj2" fmla="val 9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7805009" flipV="1">
            <a:off x="6746103" y="1433993"/>
            <a:ext cx="144000" cy="144000"/>
          </a:xfrm>
          <a:prstGeom prst="halfFrame">
            <a:avLst>
              <a:gd name="adj1" fmla="val 11891"/>
              <a:gd name="adj2" fmla="val 9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2653456">
            <a:off x="2830877" y="5233924"/>
            <a:ext cx="396000" cy="396000"/>
          </a:xfrm>
          <a:prstGeom prst="halfFrame">
            <a:avLst>
              <a:gd name="adj1" fmla="val 5788"/>
              <a:gd name="adj2" fmla="val 5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2653456">
            <a:off x="5475957" y="5233923"/>
            <a:ext cx="396000" cy="396000"/>
          </a:xfrm>
          <a:prstGeom prst="halfFrame">
            <a:avLst>
              <a:gd name="adj1" fmla="val 5788"/>
              <a:gd name="adj2" fmla="val 5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овина рамки 29"/>
          <p:cNvSpPr/>
          <p:nvPr/>
        </p:nvSpPr>
        <p:spPr>
          <a:xfrm rot="2653456">
            <a:off x="4119809" y="5207268"/>
            <a:ext cx="396000" cy="396000"/>
          </a:xfrm>
          <a:prstGeom prst="halfFrame">
            <a:avLst>
              <a:gd name="adj1" fmla="val 5788"/>
              <a:gd name="adj2" fmla="val 5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06039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У…кий,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…кий,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…кий,  ре…кий,   ни…кий,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…кий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20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034955"/>
            <a:ext cx="6912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У…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ий, 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ий,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ре…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ий, 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ни…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0209" y="5379844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3354" y="5393681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590663">
            <a:off x="3829754" y="5446033"/>
            <a:ext cx="259749" cy="269725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2590663">
            <a:off x="3126056" y="5424503"/>
            <a:ext cx="216000" cy="216000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358120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0292" y="1339027"/>
            <a:ext cx="37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6743" y="1358119"/>
            <a:ext cx="37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5671" y="2373783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2912" y="2489070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333" y="2453538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6327" y="5283923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ньк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2482784">
            <a:off x="6772468" y="5282796"/>
            <a:ext cx="360000" cy="360000"/>
          </a:xfrm>
          <a:prstGeom prst="halfFrame">
            <a:avLst>
              <a:gd name="adj1" fmla="val 5358"/>
              <a:gd name="adj2" fmla="val 1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10" grpId="0" animBg="1"/>
      <p:bldP spid="10" grpId="1" animBg="1"/>
      <p:bldP spid="11" grpId="0"/>
      <p:bldP spid="12" grpId="0"/>
      <p:bldP spid="13" grpId="0"/>
      <p:bldP spid="15" grpId="0"/>
      <p:bldP spid="17" grpId="0"/>
      <p:bldP spid="19" grpId="0"/>
      <p:bldP spid="20" grpId="0"/>
      <p:bldP spid="20" grpId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" y="36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47667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604249"/>
            <a:ext cx="648072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проверка сделана верно?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4016" y="1912989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торож - сторожка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4016" y="2647138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овкий - ловко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4016" y="3381287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ладкий - сладость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4016" y="4115435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 - дубки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4016" y="4813640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езкий - резок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4016" y="1923698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сторо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4016" y="2657847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 - ло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4016" y="3391996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 - сла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4016" y="4126144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ду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4016" y="4824349"/>
            <a:ext cx="4284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 - ре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</p:spPr>
      </p:pic>
      <p:pic>
        <p:nvPicPr>
          <p:cNvPr id="4113" name="Picture 17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</p:spPr>
      </p:pic>
      <p:pic>
        <p:nvPicPr>
          <p:cNvPr id="4106" name="Picture 10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110" name="Picture 14" descr="bcd7b362ac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635375" y="2636838"/>
            <a:ext cx="3024188" cy="2544762"/>
          </a:xfrm>
          <a:prstGeom prst="rect">
            <a:avLst/>
          </a:prstGeom>
          <a:noFill/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114" name="Picture 18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</p:spPr>
      </p:pic>
      <p:pic>
        <p:nvPicPr>
          <p:cNvPr id="4115" name="Picture 19" descr="4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</p:spPr>
      </p:pic>
      <p:pic>
        <p:nvPicPr>
          <p:cNvPr id="4122" name="Picture 26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</p:spPr>
      </p:pic>
      <p:pic>
        <p:nvPicPr>
          <p:cNvPr id="4123" name="Picture 27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</p:spPr>
      </p:pic>
      <p:pic>
        <p:nvPicPr>
          <p:cNvPr id="4124" name="Picture 28" descr="149"/>
          <p:cNvPicPr>
            <a:picLocks noChangeAspect="1" noChangeArrowheads="1" noCrop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</p:spPr>
      </p:pic>
      <p:pic>
        <p:nvPicPr>
          <p:cNvPr id="4126" name="Picture 30" descr="n_blu05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</p:spPr>
      </p:pic>
      <p:pic>
        <p:nvPicPr>
          <p:cNvPr id="4127" name="Picture 31" descr="b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</p:spPr>
      </p:pic>
      <p:pic>
        <p:nvPicPr>
          <p:cNvPr id="4128" name="Picture 32" descr="n_blu05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</p:spPr>
      </p:pic>
      <p:pic>
        <p:nvPicPr>
          <p:cNvPr id="4129" name="Picture 33" descr="b1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</p:spPr>
      </p:pic>
      <p:pic>
        <p:nvPicPr>
          <p:cNvPr id="413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  <p:pic>
        <p:nvPicPr>
          <p:cNvPr id="4105" name="Picture 9" descr="b2c9562e264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241550" y="2781300"/>
            <a:ext cx="1592263" cy="1966913"/>
          </a:xfrm>
          <a:prstGeom prst="rect">
            <a:avLst/>
          </a:prstGeom>
          <a:noFill/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33" name="AutoShap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72450" y="6308725"/>
            <a:ext cx="719138" cy="406400"/>
          </a:xfrm>
          <a:prstGeom prst="leftArrow">
            <a:avLst>
              <a:gd name="adj1" fmla="val 50000"/>
              <a:gd name="adj2" fmla="val 442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16809"/>
      </p:ext>
    </p:extLst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03" dur="2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3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50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0"/>
                </p:tgtEl>
              </p:cMediaNode>
            </p:audio>
          </p:childTnLst>
        </p:cTn>
      </p:par>
    </p:tnLst>
    <p:bldLst>
      <p:bldP spid="4108" grpId="0" animBg="1"/>
      <p:bldP spid="4111" grpId="0" animBg="1"/>
      <p:bldP spid="4112" grpId="0" animBg="1"/>
      <p:bldP spid="4116" grpId="0" animBg="1"/>
      <p:bldP spid="4116" grpId="1" animBg="1"/>
      <p:bldP spid="4116" grpId="2" animBg="1"/>
      <p:bldP spid="4116" grpId="3" animBg="1"/>
      <p:bldP spid="4116" grpId="4" animBg="1"/>
      <p:bldP spid="4116" grpId="5" animBg="1"/>
      <p:bldP spid="4116" grpId="6" animBg="1"/>
      <p:bldP spid="4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" y="36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712" y="836712"/>
            <a:ext cx="758438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</a:rPr>
              <a:t>Докажите,  в  каком  ряду  все  слова  пишутся  </a:t>
            </a:r>
          </a:p>
          <a:p>
            <a:pPr algn="ctr"/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</a:rPr>
              <a:t>с  парной  согласной </a:t>
            </a:r>
            <a:r>
              <a:rPr lang="ru-RU" sz="2800" b="1" i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В</a:t>
            </a:r>
            <a:endParaRPr lang="ru-RU" sz="2800" b="1" i="1" u="sng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117647"/>
            <a:ext cx="6745244" cy="248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…ка,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…ка,  жира…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 ту…ли,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…ка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Рука…, 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…кий,   ла…ка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279305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225766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113361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9914" y="3902596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8076" y="390259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7023" y="3902593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2250075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ф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914" y="3072722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ф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7083" y="314413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ф</a:t>
            </a:r>
            <a:endParaRPr lang="ru-RU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" y="36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810" y="861693"/>
            <a:ext cx="804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</a:rPr>
              <a:t>Допишите  предложения  </a:t>
            </a:r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</a:rPr>
              <a:t>словами 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– антонимами</a:t>
            </a: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</a:rPr>
              <a:t>. В  скобках  напишите  проверочные  слова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02" y="2320516"/>
            <a:ext cx="91482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 широкая, а  ручей ..............(          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 тяжёлый, а  пух ……........(         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Редька  горькая, а  груша …….......(           ).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2386651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3600" dirty="0" smtClean="0">
                <a:solidFill>
                  <a:srgbClr val="0070C0"/>
                </a:solidFill>
              </a:rPr>
              <a:t>з</a:t>
            </a:r>
            <a:r>
              <a:rPr lang="ru-RU" sz="3600" dirty="0" smtClean="0">
                <a:solidFill>
                  <a:srgbClr val="C00000"/>
                </a:solidFill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ий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2564904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8314" y="3290010"/>
            <a:ext cx="1527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1405" y="3361996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8314" y="4081522"/>
            <a:ext cx="169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5664" y="4149904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</a:t>
            </a:r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95670" y="406726"/>
            <a:ext cx="2304256" cy="648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4000" b="1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4077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1. Подчеркни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парные согласные.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з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б, к, н, с, ж, ч,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2. Подчеркни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слова с парной согласной.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Лошадка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дом, ошибка, луг, нос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3. Вставь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букву: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..,  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кни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..ка,  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берё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..ка, 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носоро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4. Подчеркни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слова, которые являются  проверочными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      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Сапог, снега, грибы, виноград, мороз, лебеди.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20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xn--90abiba9a8ae4b.xn--p1ai/upload/catalog/%D0%94%D0%B0%D1%80%D0%BD%D0%B8%D1%86%D0%BA%D0%B8%D0%B9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" b="100000" l="205" r="100000">
                        <a14:backgroundMark x1="82582" y1="77465" x2="82582" y2="77465"/>
                        <a14:backgroundMark x1="7036" y1="83099" x2="7036" y2="83099"/>
                        <a14:backgroundMark x1="11202" y1="10986" x2="11202" y2="10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144"/>
            <a:ext cx="1624812" cy="157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3" r="99000">
                        <a14:backgroundMark x1="84000" y1="85833" x2="84000" y2="85833"/>
                        <a14:backgroundMark x1="89000" y1="24583" x2="89000" y2="24583"/>
                        <a14:backgroundMark x1="17333" y1="25833" x2="17333" y2="25833"/>
                        <a14:backgroundMark x1="10333" y1="79583" x2="10333" y2="7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95" y="1033670"/>
            <a:ext cx="2241156" cy="17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46" b="99485" l="386" r="100000">
                        <a14:backgroundMark x1="94595" y1="9794" x2="94595" y2="9794"/>
                        <a14:backgroundMark x1="6178" y1="9794" x2="6178" y2="9794"/>
                        <a14:backgroundMark x1="6178" y1="91237" x2="6178" y2="91237"/>
                        <a14:backgroundMark x1="93436" y1="90206" x2="93436" y2="9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142144"/>
            <a:ext cx="2226783" cy="16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8353" y="2960175"/>
            <a:ext cx="697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Хле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– хле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 пиро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– пиро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 морко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ь – морко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2675559">
            <a:off x="7680451" y="3571669"/>
            <a:ext cx="252000" cy="252000"/>
          </a:xfrm>
          <a:prstGeom prst="halfFrame">
            <a:avLst>
              <a:gd name="adj1" fmla="val 7501"/>
              <a:gd name="adj2" fmla="val 5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4018" y="3645024"/>
            <a:ext cx="175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морко</a:t>
            </a:r>
            <a:r>
              <a:rPr lang="ru-RU" sz="2400" dirty="0" err="1" smtClean="0">
                <a:solidFill>
                  <a:srgbClr val="0070C0"/>
                </a:solidFill>
                <a:latin typeface="+mj-lt"/>
              </a:rPr>
              <a:t>в</a:t>
            </a:r>
            <a:r>
              <a:rPr lang="ru-RU" sz="2400" dirty="0" err="1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чка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95670" y="406726"/>
            <a:ext cx="2304256" cy="648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300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4000" b="1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4077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1. Подчеркни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парные согласные.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 з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к,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н,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ж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ч,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2. Подчеркни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слова с парной согласной.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Лошадка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дом,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ошибка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луг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нос</a:t>
            </a:r>
            <a:endParaRPr lang="ru-RU" sz="2400" u="sng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3. Вставь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букву: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Обе</a:t>
            </a:r>
            <a:r>
              <a:rPr lang="ru-RU" sz="2400" b="1" dirty="0" smtClean="0">
                <a:solidFill>
                  <a:srgbClr val="00B0F0"/>
                </a:solidFill>
              </a:rPr>
              <a:t>д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  кни</a:t>
            </a:r>
            <a:r>
              <a:rPr lang="ru-RU" sz="2400" b="1" dirty="0" smtClean="0">
                <a:solidFill>
                  <a:srgbClr val="00B0F0"/>
                </a:solidFill>
              </a:rPr>
              <a:t>ж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берё</a:t>
            </a:r>
            <a:r>
              <a:rPr lang="ru-RU" sz="2400" b="1" dirty="0" smtClean="0">
                <a:solidFill>
                  <a:srgbClr val="00B0F0"/>
                </a:solidFill>
              </a:rPr>
              <a:t>з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носоро</a:t>
            </a:r>
            <a:r>
              <a:rPr lang="ru-RU" sz="2400" b="1" dirty="0" smtClean="0">
                <a:solidFill>
                  <a:srgbClr val="00B0F0"/>
                </a:solidFill>
              </a:rPr>
              <a:t>г</a:t>
            </a:r>
            <a:endParaRPr lang="ru-RU" sz="2400" dirty="0">
              <a:solidFill>
                <a:srgbClr val="00B0F0"/>
              </a:solidFill>
            </a:endParaRPr>
          </a:p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4. Подчеркни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слова, которые являются  проверочными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      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Сапог,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снега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грибы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виноград, мороз, л</a:t>
            </a:r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</a:rPr>
              <a:t>ебеди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59332" y="188640"/>
            <a:ext cx="4680520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 урока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V="1">
            <a:off x="865188" y="4728599"/>
            <a:ext cx="7200000" cy="3565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5188" y="3792495"/>
            <a:ext cx="7200000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проверить  парную  согласную  в  корне  слова?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5188" y="1207219"/>
            <a:ext cx="7200000" cy="936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какой  части  слова  мы  проверяем  парную  согласную?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403648" y="448396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403648" y="291236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03648" y="1340768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1556792"/>
            <a:ext cx="3384376" cy="6983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 всё  понятно.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2926482"/>
            <a:ext cx="5040560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  понятно, но  надо  ещё  потренироваться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4605909"/>
            <a:ext cx="3672408" cy="74523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 не  понятно.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740583" y="1371542"/>
            <a:ext cx="576000" cy="576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590043" y="1364617"/>
            <a:ext cx="576000" cy="576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859371" y="130658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/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3" name="Выноска-облако 52"/>
          <p:cNvSpPr/>
          <p:nvPr/>
        </p:nvSpPr>
        <p:spPr>
          <a:xfrm rot="21114095">
            <a:off x="6642573" y="2383725"/>
            <a:ext cx="1907233" cy="748987"/>
          </a:xfrm>
          <a:prstGeom prst="cloudCallout">
            <a:avLst>
              <a:gd name="adj1" fmla="val -25834"/>
              <a:gd name="adj2" fmla="val 145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Неверно!</a:t>
            </a:r>
            <a:endParaRPr lang="ru-RU" dirty="0"/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90648" y="1375659"/>
            <a:ext cx="612000" cy="576000"/>
          </a:xfrm>
          <a:prstGeom prst="rect">
            <a:avLst/>
          </a:prstGeom>
          <a:solidFill>
            <a:srgbClr val="DDD9C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-899911" y="2270963"/>
            <a:ext cx="612000" cy="576000"/>
          </a:xfrm>
          <a:prstGeom prst="rect">
            <a:avLst/>
          </a:prstGeom>
          <a:solidFill>
            <a:srgbClr val="DDD9C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852748" y="1375659"/>
            <a:ext cx="612000" cy="576000"/>
          </a:xfrm>
          <a:prstGeom prst="rect">
            <a:avLst/>
          </a:prstGeom>
          <a:solidFill>
            <a:srgbClr val="DDD9C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334757" y="294653"/>
            <a:ext cx="4474483" cy="519203"/>
          </a:xfrm>
          <a:prstGeom prst="roundRect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2378265" y="294930"/>
            <a:ext cx="4474483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7654" y="129549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88550" y="130658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/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100000" l="0" r="100000">
                        <a14:foregroundMark x1="17000" y1="77439" x2="17000" y2="77439"/>
                        <a14:foregroundMark x1="82500" y1="83537" x2="82500" y2="83537"/>
                        <a14:foregroundMark x1="59000" y1="51829" x2="59000" y2="51829"/>
                        <a14:foregroundMark x1="35500" y1="25000" x2="35500" y2="25000"/>
                        <a14:foregroundMark x1="21500" y1="42073" x2="21500" y2="42073"/>
                        <a14:foregroundMark x1="48500" y1="9146" x2="48500" y2="9146"/>
                        <a14:foregroundMark x1="69500" y1="10366" x2="69500" y2="10366"/>
                        <a14:foregroundMark x1="83500" y1="30488" x2="83500" y2="30488"/>
                        <a14:foregroundMark x1="88500" y1="47561" x2="88500" y2="47561"/>
                        <a14:foregroundMark x1="33500" y1="67683" x2="33500" y2="67683"/>
                        <a14:foregroundMark x1="73000" y1="23171" x2="73000" y2="23171"/>
                        <a14:foregroundMark x1="58000" y1="14634" x2="58000" y2="14634"/>
                        <a14:foregroundMark x1="33500" y1="37805" x2="33500" y2="37805"/>
                        <a14:foregroundMark x1="85000" y1="60366" x2="85000" y2="60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43" y="2227263"/>
            <a:ext cx="1905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hlinkClick r:id="rId6" action="ppaction://hlinksldjump"/>
          </p:cNvPr>
          <p:cNvSpPr/>
          <p:nvPr/>
        </p:nvSpPr>
        <p:spPr>
          <a:xfrm>
            <a:off x="2323587" y="215164"/>
            <a:ext cx="4434278" cy="628856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76583" y="132701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>
            <a:hlinkClick r:id="rId4" action="ppaction://hlinksldjump"/>
          </p:cNvPr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616176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740583" y="2146219"/>
            <a:ext cx="612000" cy="612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5605389" y="2175545"/>
            <a:ext cx="612000" cy="612000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160338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88550" y="130658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/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3" name="Выноска-облако 52"/>
          <p:cNvSpPr/>
          <p:nvPr/>
        </p:nvSpPr>
        <p:spPr>
          <a:xfrm rot="21114095">
            <a:off x="6642573" y="2383725"/>
            <a:ext cx="1907233" cy="748987"/>
          </a:xfrm>
          <a:prstGeom prst="cloudCallout">
            <a:avLst>
              <a:gd name="adj1" fmla="val -25834"/>
              <a:gd name="adj2" fmla="val 145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Неверно!</a:t>
            </a:r>
            <a:endParaRPr lang="ru-RU" dirty="0"/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>
            <a:hlinkClick r:id="rId4" action="ppaction://hlinksldjump"/>
          </p:cNvPr>
          <p:cNvSpPr/>
          <p:nvPr/>
        </p:nvSpPr>
        <p:spPr>
          <a:xfrm>
            <a:off x="2378265" y="160338"/>
            <a:ext cx="4387469" cy="519203"/>
          </a:xfrm>
          <a:prstGeom prst="roundRect">
            <a:avLst/>
          </a:prstGeom>
          <a:solidFill>
            <a:srgbClr val="DDD9C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2392192" y="173625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proshkolu.ru/content/media/pic/std/5000000/4248000/4247742-511b9dca956ff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7"/>
            <a:ext cx="9144000" cy="68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84616" y="1272982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 пару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579" y="1371542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84616" y="2175545"/>
            <a:ext cx="417600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 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265" y="269991"/>
            <a:ext cx="4387469" cy="51920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Игра «Вставь  букву!»</a:t>
            </a:r>
            <a:endParaRPr lang="ru-RU" sz="2800" i="1" dirty="0"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36966" y="2264709"/>
            <a:ext cx="468000" cy="46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86" descr="neznaik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11525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7-конечная звезда 39"/>
          <p:cNvSpPr/>
          <p:nvPr/>
        </p:nvSpPr>
        <p:spPr>
          <a:xfrm>
            <a:off x="788550" y="1306585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з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1" name="7-конечная звезда 40"/>
          <p:cNvSpPr/>
          <p:nvPr/>
        </p:nvSpPr>
        <p:spPr>
          <a:xfrm>
            <a:off x="5590043" y="1295492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2" name="7-конечная звезда 41"/>
          <p:cNvSpPr/>
          <p:nvPr/>
        </p:nvSpPr>
        <p:spPr>
          <a:xfrm>
            <a:off x="788550" y="2218219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ж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43" name="7-конечная звезда 42"/>
          <p:cNvSpPr/>
          <p:nvPr/>
        </p:nvSpPr>
        <p:spPr>
          <a:xfrm>
            <a:off x="5589537" y="2229978"/>
            <a:ext cx="540000" cy="54000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ш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024" name="AutoShape 4" descr="https://encrypted-tbn2.gstatic.com/images?q=tbn:ANd9GcQFgJ12BpNWEwL8GnRScFGDLvOhOupl4WoeNttY7h3i6_G3lss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" b="100000" l="0" r="100000">
                        <a14:foregroundMark x1="17000" y1="77439" x2="17000" y2="77439"/>
                        <a14:foregroundMark x1="82500" y1="83537" x2="82500" y2="83537"/>
                        <a14:foregroundMark x1="59000" y1="51829" x2="59000" y2="51829"/>
                        <a14:foregroundMark x1="35500" y1="25000" x2="35500" y2="25000"/>
                        <a14:foregroundMark x1="21500" y1="42073" x2="21500" y2="42073"/>
                        <a14:foregroundMark x1="48500" y1="9146" x2="48500" y2="9146"/>
                        <a14:foregroundMark x1="69500" y1="10366" x2="69500" y2="10366"/>
                        <a14:foregroundMark x1="83500" y1="30488" x2="83500" y2="30488"/>
                        <a14:foregroundMark x1="88500" y1="47561" x2="88500" y2="47561"/>
                        <a14:foregroundMark x1="33500" y1="67683" x2="33500" y2="67683"/>
                        <a14:foregroundMark x1="73000" y1="23171" x2="73000" y2="23171"/>
                        <a14:foregroundMark x1="58000" y1="14634" x2="58000" y2="14634"/>
                        <a14:foregroundMark x1="33500" y1="37805" x2="33500" y2="37805"/>
                        <a14:foregroundMark x1="85000" y1="60366" x2="85000" y2="60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03" y="2454286"/>
            <a:ext cx="1905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78881" y="529592"/>
            <a:ext cx="4387469" cy="519203"/>
          </a:xfrm>
          <a:prstGeom prst="roundRect">
            <a:avLst/>
          </a:prstGeom>
          <a:solidFill>
            <a:srgbClr val="DDD9C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2363850" y="238715"/>
            <a:ext cx="4387469" cy="519203"/>
          </a:xfrm>
          <a:prstGeom prst="roundRect">
            <a:avLst/>
          </a:prstGeom>
          <a:solidFill>
            <a:srgbClr val="DDD9C3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603</Words>
  <Application>Microsoft Office PowerPoint</Application>
  <PresentationFormat>Экран (4:3)</PresentationFormat>
  <Paragraphs>277</Paragraphs>
  <Slides>32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123</cp:lastModifiedBy>
  <cp:revision>133</cp:revision>
  <dcterms:created xsi:type="dcterms:W3CDTF">2014-11-05T13:30:54Z</dcterms:created>
  <dcterms:modified xsi:type="dcterms:W3CDTF">2015-11-27T12:32:51Z</dcterms:modified>
</cp:coreProperties>
</file>